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227bd48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227bd48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38264f3b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38264f3b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might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37cfbc713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37cfbc713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High-level summary of the categorization process, libraries, and methodologies used: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Data Preparation and Feature Extraction</a:t>
            </a:r>
            <a:r>
              <a:rPr lang="en">
                <a:solidFill>
                  <a:schemeClr val="dk1"/>
                </a:solidFill>
              </a:rPr>
              <a:t>: We used BERT (Bidirectional Encoder Representations from Transformers) embeddings to convert gene/protein descriptions into feature-rich vector representations. BERT, from the Hugging Face Transformers library, captures semantic nuances, allowing similar terms to have similar embeddings, crucial for clustering related descriptions.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Clustering Algorithm</a:t>
            </a:r>
            <a:r>
              <a:rPr lang="en">
                <a:solidFill>
                  <a:schemeClr val="dk1"/>
                </a:solidFill>
              </a:rPr>
              <a:t>: We applied a clustering algorithm (typically K-Means or a similar model from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scikit-learn</a:t>
            </a:r>
            <a:r>
              <a:rPr lang="en">
                <a:solidFill>
                  <a:schemeClr val="dk1"/>
                </a:solidFill>
              </a:rPr>
              <a:t> library) on these BERT embeddings. This process grouped genes/proteins based on semantic similarity, creating clusters that reflect related functions or biological roles.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Cluster Labeling</a:t>
            </a:r>
            <a:r>
              <a:rPr lang="en">
                <a:solidFill>
                  <a:schemeClr val="dk1"/>
                </a:solidFill>
              </a:rPr>
              <a:t>: Post-clustering, clusters were manually analyzed to identify common functional themes. Each cluster was then assigned a descriptive label based on the shared characteristics of the genes/proteins within it. This labeling provided meaningful insights into the general role of each group.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Result Annotation and Refinement</a:t>
            </a:r>
            <a:r>
              <a:rPr lang="en">
                <a:solidFill>
                  <a:schemeClr val="dk1"/>
                </a:solidFill>
              </a:rPr>
              <a:t>: The final output, stored in a new DataFrame column, allows easy reference to cluster labels. This process used pandas for data manipulation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scikit-learn</a:t>
            </a:r>
            <a:r>
              <a:rPr lang="en">
                <a:solidFill>
                  <a:schemeClr val="dk1"/>
                </a:solidFill>
              </a:rPr>
              <a:t> for clustering, while the BERT embeddings facilitated context-aware categorization of gene/protein functions.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404e0a51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404e0a5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57700584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57700584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404e0a51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404e0a5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37cfbc71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37cfbc71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37cfbc7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37cfbc7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37cfbc7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37cfbc7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BE4 and ABE8 (base conversions) seem to be clustered in the upper region.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dCas9, which is used to regulate gene expression by recruiting activator or repressor proteins, seems to be clustered in the lower region of the graph.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BE4alone and ABE8alone (simplified versions of the editors) both lie in the lower region of the graph.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37cfbc71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37cfbc71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37cfbc7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37cfbc7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38264f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38264f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*Loadings: coefficients showing each original variable's contribution to a principal component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660250" y="1997600"/>
            <a:ext cx="715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Duke Impact Investing Group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609600" y="1991825"/>
            <a:ext cx="6036600" cy="11598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57150">
              <a:srgbClr val="1C458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5" y="1453896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75" y="14302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9525">
              <a:srgbClr val="1C4587">
                <a:alpha val="50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19062" l="0" r="0" t="1345"/>
          <a:stretch/>
        </p:blipFill>
        <p:spPr>
          <a:xfrm>
            <a:off x="5660136" y="758952"/>
            <a:ext cx="2832350" cy="4093751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2940000" dist="66675">
              <a:srgbClr val="1C4587">
                <a:alpha val="90000"/>
              </a:srgbClr>
            </a:outerShdw>
          </a:effectLst>
        </p:spPr>
      </p:pic>
      <p:sp>
        <p:nvSpPr>
          <p:cNvPr id="15" name="Google Shape;15;p2"/>
          <p:cNvSpPr txBox="1"/>
          <p:nvPr>
            <p:ph type="title"/>
          </p:nvPr>
        </p:nvSpPr>
        <p:spPr>
          <a:xfrm>
            <a:off x="592800" y="2187250"/>
            <a:ext cx="5688300" cy="1914900"/>
          </a:xfrm>
          <a:prstGeom prst="rect">
            <a:avLst/>
          </a:prstGeom>
          <a:effectLst>
            <a:outerShdw blurRad="71438" rotWithShape="0" algn="bl" dir="5400000" dist="57150">
              <a:srgbClr val="1C458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/Chart Dark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83" name="Google Shape;83;p11"/>
          <p:cNvSpPr txBox="1"/>
          <p:nvPr>
            <p:ph type="title"/>
          </p:nvPr>
        </p:nvSpPr>
        <p:spPr>
          <a:xfrm>
            <a:off x="1626975" y="362375"/>
            <a:ext cx="57498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Dark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577813" y="573207"/>
            <a:ext cx="307478" cy="30747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2"/>
          <p:cNvCxnSpPr/>
          <p:nvPr/>
        </p:nvCxnSpPr>
        <p:spPr>
          <a:xfrm>
            <a:off x="560832" y="1069950"/>
            <a:ext cx="40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89" name="Google Shape;89;p12"/>
          <p:cNvSpPr txBox="1"/>
          <p:nvPr/>
        </p:nvSpPr>
        <p:spPr>
          <a:xfrm>
            <a:off x="841700" y="1873125"/>
            <a:ext cx="76326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2"/>
          <p:cNvSpPr txBox="1"/>
          <p:nvPr>
            <p:ph type="title"/>
          </p:nvPr>
        </p:nvSpPr>
        <p:spPr>
          <a:xfrm>
            <a:off x="1099225" y="418150"/>
            <a:ext cx="53391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841700" y="1437425"/>
            <a:ext cx="74931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1">
                <a:solidFill>
                  <a:srgbClr val="FFFFFF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1">
                <a:solidFill>
                  <a:srgbClr val="FFFFFF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r Dark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701504" y="727571"/>
            <a:ext cx="311200" cy="311219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713232" y="1222350"/>
            <a:ext cx="40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97" name="Google Shape;97;p13"/>
          <p:cNvSpPr txBox="1"/>
          <p:nvPr>
            <p:ph type="title"/>
          </p:nvPr>
        </p:nvSpPr>
        <p:spPr>
          <a:xfrm>
            <a:off x="1099225" y="570550"/>
            <a:ext cx="53391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748925" y="1618625"/>
            <a:ext cx="36843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b="1">
                <a:solidFill>
                  <a:srgbClr val="FFFFFF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b="1">
                <a:solidFill>
                  <a:srgbClr val="FFFFFF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Emphasis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4"/>
          <p:cNvCxnSpPr/>
          <p:nvPr/>
        </p:nvCxnSpPr>
        <p:spPr>
          <a:xfrm>
            <a:off x="4416900" y="1958036"/>
            <a:ext cx="310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4416900" y="3297325"/>
            <a:ext cx="310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104" name="Google Shape;104;p14"/>
          <p:cNvSpPr txBox="1"/>
          <p:nvPr>
            <p:ph type="title"/>
          </p:nvPr>
        </p:nvSpPr>
        <p:spPr>
          <a:xfrm>
            <a:off x="699300" y="807000"/>
            <a:ext cx="77454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5" name="Google Shape;105;p14"/>
          <p:cNvSpPr txBox="1"/>
          <p:nvPr>
            <p:ph idx="2" type="title"/>
          </p:nvPr>
        </p:nvSpPr>
        <p:spPr>
          <a:xfrm>
            <a:off x="699300" y="2062975"/>
            <a:ext cx="77454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14"/>
          <p:cNvSpPr txBox="1"/>
          <p:nvPr>
            <p:ph idx="3" type="title"/>
          </p:nvPr>
        </p:nvSpPr>
        <p:spPr>
          <a:xfrm>
            <a:off x="699300" y="3353463"/>
            <a:ext cx="77454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1715250" y="1351913"/>
            <a:ext cx="5713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108" name="Google Shape;108;p14"/>
          <p:cNvSpPr txBox="1"/>
          <p:nvPr>
            <p:ph idx="4" type="subTitle"/>
          </p:nvPr>
        </p:nvSpPr>
        <p:spPr>
          <a:xfrm>
            <a:off x="1715250" y="2657950"/>
            <a:ext cx="5713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109" name="Google Shape;109;p14"/>
          <p:cNvSpPr txBox="1"/>
          <p:nvPr>
            <p:ph idx="5" type="subTitle"/>
          </p:nvPr>
        </p:nvSpPr>
        <p:spPr>
          <a:xfrm>
            <a:off x="1715250" y="3907863"/>
            <a:ext cx="5713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TLE_AND_TWO_COLUMN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15"/>
          <p:cNvCxnSpPr/>
          <p:nvPr/>
        </p:nvCxnSpPr>
        <p:spPr>
          <a:xfrm>
            <a:off x="594525" y="2639275"/>
            <a:ext cx="7871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13" name="Google Shape;113;p15"/>
          <p:cNvCxnSpPr/>
          <p:nvPr/>
        </p:nvCxnSpPr>
        <p:spPr>
          <a:xfrm rot="10800000">
            <a:off x="3502513" y="2225725"/>
            <a:ext cx="0" cy="42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4" name="Google Shape;114;p15"/>
          <p:cNvCxnSpPr/>
          <p:nvPr/>
        </p:nvCxnSpPr>
        <p:spPr>
          <a:xfrm rot="10800000">
            <a:off x="5375875" y="2631175"/>
            <a:ext cx="0" cy="415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 rot="10800000">
            <a:off x="7237659" y="2225725"/>
            <a:ext cx="0" cy="42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16" name="Google Shape;116;p15"/>
          <p:cNvGrpSpPr/>
          <p:nvPr/>
        </p:nvGrpSpPr>
        <p:grpSpPr>
          <a:xfrm>
            <a:off x="532959" y="578420"/>
            <a:ext cx="397187" cy="295315"/>
            <a:chOff x="5247525" y="3007275"/>
            <a:chExt cx="517575" cy="384825"/>
          </a:xfrm>
        </p:grpSpPr>
        <p:sp>
          <p:nvSpPr>
            <p:cNvPr id="117" name="Google Shape;117;p15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" name="Google Shape;119;p15"/>
          <p:cNvCxnSpPr/>
          <p:nvPr/>
        </p:nvCxnSpPr>
        <p:spPr>
          <a:xfrm>
            <a:off x="560832" y="1069950"/>
            <a:ext cx="40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121" name="Google Shape;121;p15"/>
          <p:cNvSpPr txBox="1"/>
          <p:nvPr>
            <p:ph type="title"/>
          </p:nvPr>
        </p:nvSpPr>
        <p:spPr>
          <a:xfrm>
            <a:off x="560825" y="1164475"/>
            <a:ext cx="27732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007475" y="3132150"/>
            <a:ext cx="7368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6869250" y="1718875"/>
            <a:ext cx="7368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3" type="body"/>
          </p:nvPr>
        </p:nvSpPr>
        <p:spPr>
          <a:xfrm>
            <a:off x="3134125" y="1718875"/>
            <a:ext cx="7368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TWO_COLUMNS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914400" y="338328"/>
            <a:ext cx="2504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8" name="Google Shape;128;p16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129" name="Google Shape;129;p16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038825" y="1304550"/>
            <a:ext cx="7042200" cy="30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b="1" sz="1800">
                <a:solidFill>
                  <a:srgbClr val="FFFFFF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b="1" sz="1800">
                <a:solidFill>
                  <a:srgbClr val="FFFFFF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TITLE_AND_TWO_COLUMNS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0" name="Google Shape;140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v.2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87850" y="290675"/>
            <a:ext cx="8568300" cy="4562100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5" y="1453896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C4587">
                <a:alpha val="50000"/>
              </a:srgbClr>
            </a:outerShdw>
          </a:effectLst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4">
            <a:alphaModFix amt="87000"/>
          </a:blip>
          <a:srcRect b="19062" l="0" r="0" t="1345"/>
          <a:stretch/>
        </p:blipFill>
        <p:spPr>
          <a:xfrm>
            <a:off x="5660136" y="758952"/>
            <a:ext cx="2832350" cy="409375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940000" dist="57150">
              <a:srgbClr val="1C4587">
                <a:alpha val="90000"/>
              </a:srgbClr>
            </a:outerShdw>
          </a:effectLst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656600" y="2162200"/>
            <a:ext cx="6397800" cy="1914900"/>
          </a:xfrm>
          <a:prstGeom prst="rect">
            <a:avLst/>
          </a:prstGeom>
          <a:effectLst>
            <a:outerShdw blurRad="71438" rotWithShape="0" algn="bl" dir="5400000" dist="19050">
              <a:srgbClr val="1C458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IG Client Template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287850" y="290675"/>
            <a:ext cx="8568300" cy="4562100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675" y="381071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C4587">
                <a:alpha val="50000"/>
              </a:srgbClr>
            </a:outerShdw>
          </a:effectLst>
        </p:spPr>
      </p:pic>
      <p:sp>
        <p:nvSpPr>
          <p:cNvPr id="26" name="Google Shape;26;p4"/>
          <p:cNvSpPr txBox="1"/>
          <p:nvPr/>
        </p:nvSpPr>
        <p:spPr>
          <a:xfrm>
            <a:off x="685800" y="1741825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2023200" y="1663975"/>
            <a:ext cx="50976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908050" y="3220500"/>
            <a:ext cx="33279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">
  <p:cSld name="SECTION_HEADER_1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225" y="414050"/>
            <a:ext cx="1251900" cy="125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/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850" y="414050"/>
            <a:ext cx="1251900" cy="125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369425" y="1938750"/>
            <a:ext cx="19257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DIIG Data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Team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linkedin icon&quot;"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275" y="414050"/>
            <a:ext cx="161850" cy="16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edin icon&quot;" id="38" name="Google Shape;3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900" y="2758950"/>
            <a:ext cx="161850" cy="16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edin icon&quot;"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275" y="2758950"/>
            <a:ext cx="161850" cy="16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edin icon&quot;" id="40" name="Google Shape;4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675" y="414050"/>
            <a:ext cx="161850" cy="1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825" y="414050"/>
            <a:ext cx="1251900" cy="125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7175" y="2758950"/>
            <a:ext cx="1251900" cy="125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775" y="2758950"/>
            <a:ext cx="1251900" cy="125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8150" y="2751050"/>
            <a:ext cx="1251900" cy="125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 result for linkedin icon&quot;" id="45" name="Google Shape;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8200" y="414050"/>
            <a:ext cx="161850" cy="16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kedin icon&quot;"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8200" y="2733700"/>
            <a:ext cx="161850" cy="1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>
            <a:off x="-28700" y="-148500"/>
            <a:ext cx="2266800" cy="5342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2923175" y="1727325"/>
            <a:ext cx="1221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2" type="subTitle"/>
          </p:nvPr>
        </p:nvSpPr>
        <p:spPr>
          <a:xfrm>
            <a:off x="5075925" y="1727325"/>
            <a:ext cx="1221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3" type="subTitle"/>
          </p:nvPr>
        </p:nvSpPr>
        <p:spPr>
          <a:xfrm>
            <a:off x="7228675" y="1727325"/>
            <a:ext cx="1221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4" type="subTitle"/>
          </p:nvPr>
        </p:nvSpPr>
        <p:spPr>
          <a:xfrm>
            <a:off x="2942325" y="4092525"/>
            <a:ext cx="1221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5" type="subTitle"/>
          </p:nvPr>
        </p:nvSpPr>
        <p:spPr>
          <a:xfrm>
            <a:off x="5075925" y="4092525"/>
            <a:ext cx="1221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>
            <a:off x="7273300" y="4092525"/>
            <a:ext cx="1221600" cy="3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119775" y="1658700"/>
            <a:ext cx="19257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r">
  <p:cSld name="SECTION_HEADER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-113750" y="-113750"/>
            <a:ext cx="9262500" cy="12282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625304" y="422771"/>
            <a:ext cx="311200" cy="311219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2872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60" name="Google Shape;60;p7"/>
          <p:cNvSpPr txBox="1"/>
          <p:nvPr>
            <p:ph type="title"/>
          </p:nvPr>
        </p:nvSpPr>
        <p:spPr>
          <a:xfrm>
            <a:off x="1099225" y="265750"/>
            <a:ext cx="53391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69100" y="1316650"/>
            <a:ext cx="43968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/Chart">
  <p:cSld name="SECTION_HEADER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101100" y="-151650"/>
            <a:ext cx="9249900" cy="12759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2872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66" name="Google Shape;66;p8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43000" y="-66575"/>
            <a:ext cx="9391800" cy="11145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1066800" y="307825"/>
            <a:ext cx="63597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577813" y="420807"/>
            <a:ext cx="307478" cy="30747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2872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73" name="Google Shape;73;p9"/>
          <p:cNvSpPr txBox="1"/>
          <p:nvPr/>
        </p:nvSpPr>
        <p:spPr>
          <a:xfrm>
            <a:off x="841700" y="1492125"/>
            <a:ext cx="76326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1109250" y="231625"/>
            <a:ext cx="72303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845550" y="1509900"/>
            <a:ext cx="76461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775" y="363450"/>
            <a:ext cx="1249675" cy="5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1C4587">
                <a:alpha val="50000"/>
              </a:srgbClr>
            </a:outerShdw>
          </a:effectLst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712675" y="1763575"/>
            <a:ext cx="77454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79800" y="338225"/>
            <a:ext cx="57015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666950" y="3068125"/>
            <a:ext cx="2609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■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■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●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○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Montserrat"/>
              <a:buChar char="■"/>
              <a:defRPr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gif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592800" y="2187250"/>
            <a:ext cx="5688300" cy="19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Edit Mid-Semester Deliverable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/>
        </p:nvSpPr>
        <p:spPr>
          <a:xfrm>
            <a:off x="1697100" y="701106"/>
            <a:ext cx="57498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…d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isappointment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50" y="1319831"/>
            <a:ext cx="8025699" cy="23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1931775" y="3828281"/>
            <a:ext cx="57498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due to high overlap…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4351125" y="4231906"/>
            <a:ext cx="3853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*silver lining?</a:t>
            </a:r>
            <a:endParaRPr b="1" i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588" y="1258193"/>
            <a:ext cx="4243547" cy="3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59" y="1258193"/>
            <a:ext cx="2731354" cy="37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Work</a:t>
            </a:r>
            <a:endParaRPr/>
          </a:p>
        </p:txBody>
      </p:sp>
      <p:sp>
        <p:nvSpPr>
          <p:cNvPr id="274" name="Google Shape;274;p36"/>
          <p:cNvSpPr txBox="1"/>
          <p:nvPr>
            <p:ph idx="4294967295" type="body"/>
          </p:nvPr>
        </p:nvSpPr>
        <p:spPr>
          <a:xfrm>
            <a:off x="483175" y="1307550"/>
            <a:ext cx="76461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Choose a final group of features from the different feature extraction methods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 different classifiers using these chosen features to </a:t>
            </a:r>
            <a:r>
              <a:rPr lang="en" sz="1800"/>
              <a:t>determine which model best differentiates edited and unedited cells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 biological interpretability in the results of the model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1034700" y="274225"/>
            <a:ext cx="72303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674400" y="1284625"/>
            <a:ext cx="7646100" cy="29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Life Edit is a gene editing company that aims to develop gene therapies for complex genetic disorders. </a:t>
            </a:r>
            <a:endParaRPr b="0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They hope to treat individuals with genetic disorders which were previously untreatable</a:t>
            </a:r>
            <a:endParaRPr b="0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0" lang="en" sz="1600" u="sng"/>
              <a:t>Project goal</a:t>
            </a:r>
            <a:r>
              <a:rPr b="0" lang="en" sz="1600"/>
              <a:t>: develop a classifier that differentiates edited cells and unedited cells using RNA gene expression data</a:t>
            </a:r>
            <a:endParaRPr b="0" sz="1600"/>
          </a:p>
          <a:p>
            <a:pPr indent="-330200" lvl="0" marL="457200" rtl="0" algn="l">
              <a:spcBef>
                <a:spcPts val="800"/>
              </a:spcBef>
              <a:spcAft>
                <a:spcPts val="800"/>
              </a:spcAft>
              <a:buSzPts val="1600"/>
              <a:buChar char="●"/>
            </a:pPr>
            <a:r>
              <a:rPr b="0" lang="en" sz="1600"/>
              <a:t>Determining differences between edited and unedited cells is essential for Life Edit to understand the impact of its editing tools</a:t>
            </a:r>
            <a:endParaRPr b="0" sz="1600"/>
          </a:p>
        </p:txBody>
      </p:sp>
      <p:pic>
        <p:nvPicPr>
          <p:cNvPr descr="Life Edit Therapeutics Employer Profile - AWIS Career Center"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075" y="3892375"/>
            <a:ext cx="1433825" cy="9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Work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2768850" y="4636825"/>
            <a:ext cx="3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979700" y="1522825"/>
            <a:ext cx="68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36650" y="1645000"/>
            <a:ext cx="7571400" cy="26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EDA was performed to study the distribut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on of gene expressions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PCA was carried out to determine how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samples and genes are clustered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Different methods were used to reduce the number of genes and obtain the set of features for classification  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Eliminating genes based on differences in gene expression 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Using PCA to </a:t>
            </a: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create groups of genes and find interpretability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800"/>
              </a:spcBef>
              <a:spcAft>
                <a:spcPts val="800"/>
              </a:spcAft>
              <a:buClr>
                <a:srgbClr val="1C458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Clustering genes based on biological function</a:t>
            </a:r>
            <a:endParaRPr sz="16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75" y="1533400"/>
            <a:ext cx="5104200" cy="3011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375" y="1870513"/>
            <a:ext cx="3606823" cy="23375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2768850" y="4636825"/>
            <a:ext cx="3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950" y="1303475"/>
            <a:ext cx="4263149" cy="21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524" y="3911050"/>
            <a:ext cx="3396962" cy="8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50" y="1239635"/>
            <a:ext cx="2994241" cy="24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0" y="1204800"/>
            <a:ext cx="3809950" cy="32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717325" y="4493075"/>
            <a:ext cx="350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Samples: edited (yellow) vs. unedited (purple)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3846075" y="3334150"/>
            <a:ext cx="275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98" y="1200950"/>
            <a:ext cx="4018371" cy="32130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5451338" y="4493075"/>
            <a:ext cx="257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Samples</a:t>
            </a:r>
            <a:r>
              <a:rPr b="1" lang="en" sz="11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: by editing mechanism</a:t>
            </a:r>
            <a:endParaRPr b="1" sz="11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483175" y="256587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Filtering</a:t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2768850" y="4636825"/>
            <a:ext cx="3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" y="1521056"/>
            <a:ext cx="5443075" cy="15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75" y="4003893"/>
            <a:ext cx="5443075" cy="2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6349050" y="2146650"/>
            <a:ext cx="953700" cy="31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7437500" y="2064900"/>
            <a:ext cx="107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Edited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6289550" y="3970800"/>
            <a:ext cx="953700" cy="31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7378000" y="3889050"/>
            <a:ext cx="1234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Unedited</a:t>
            </a:r>
            <a:endParaRPr b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 Filtering</a:t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2768850" y="4636825"/>
            <a:ext cx="3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392" y="1384975"/>
            <a:ext cx="3526258" cy="295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5" y="1384975"/>
            <a:ext cx="3726572" cy="295644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5049771" y="4343206"/>
            <a:ext cx="36645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Over 39000 genes -&gt; less than 5000</a:t>
            </a:r>
            <a:endParaRPr b="1" sz="1800">
              <a:solidFill>
                <a:srgbClr val="595959"/>
              </a:solidFill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69" y="4394109"/>
            <a:ext cx="4188619" cy="47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483175" y="253675"/>
            <a:ext cx="68853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Framework</a:t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483175" y="1628650"/>
            <a:ext cx="1883700" cy="554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Standardize &amp; Filter Genes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483175" y="2449225"/>
            <a:ext cx="1883700" cy="554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PCA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w/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DNA expression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483175" y="3281800"/>
            <a:ext cx="1883700" cy="554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PCA Component Loading*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483175" y="4114375"/>
            <a:ext cx="1883700" cy="554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NLP Processing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(+ More)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2" name="Google Shape;242;p33"/>
          <p:cNvCxnSpPr>
            <a:stCxn id="238" idx="2"/>
            <a:endCxn id="239" idx="0"/>
          </p:cNvCxnSpPr>
          <p:nvPr/>
        </p:nvCxnSpPr>
        <p:spPr>
          <a:xfrm>
            <a:off x="1425025" y="2183050"/>
            <a:ext cx="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3"/>
          <p:cNvCxnSpPr>
            <a:stCxn id="239" idx="2"/>
            <a:endCxn id="240" idx="0"/>
          </p:cNvCxnSpPr>
          <p:nvPr/>
        </p:nvCxnSpPr>
        <p:spPr>
          <a:xfrm>
            <a:off x="1425025" y="3003625"/>
            <a:ext cx="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3"/>
          <p:cNvCxnSpPr>
            <a:stCxn id="240" idx="2"/>
            <a:endCxn id="241" idx="0"/>
          </p:cNvCxnSpPr>
          <p:nvPr/>
        </p:nvCxnSpPr>
        <p:spPr>
          <a:xfrm>
            <a:off x="1425025" y="3836200"/>
            <a:ext cx="0" cy="2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3091400" y="2286481"/>
            <a:ext cx="19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75% of variance</a:t>
            </a:r>
            <a:r>
              <a:rPr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was explained by </a:t>
            </a:r>
            <a:r>
              <a:rPr b="1" lang="en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15 PCA components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6" name="Google Shape;246;p33"/>
          <p:cNvCxnSpPr>
            <a:stCxn id="241" idx="2"/>
          </p:cNvCxnSpPr>
          <p:nvPr/>
        </p:nvCxnSpPr>
        <p:spPr>
          <a:xfrm>
            <a:off x="1425025" y="4668775"/>
            <a:ext cx="0" cy="6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3"/>
          <p:cNvCxnSpPr>
            <a:stCxn id="239" idx="3"/>
            <a:endCxn id="245" idx="1"/>
          </p:cNvCxnSpPr>
          <p:nvPr/>
        </p:nvCxnSpPr>
        <p:spPr>
          <a:xfrm flipH="1" rot="10800000">
            <a:off x="2366875" y="2563525"/>
            <a:ext cx="724500" cy="1629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139" y="3223400"/>
            <a:ext cx="1302610" cy="164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3"/>
          <p:cNvCxnSpPr>
            <a:stCxn id="240" idx="3"/>
            <a:endCxn id="248" idx="1"/>
          </p:cNvCxnSpPr>
          <p:nvPr/>
        </p:nvCxnSpPr>
        <p:spPr>
          <a:xfrm>
            <a:off x="2366875" y="3559000"/>
            <a:ext cx="1142400" cy="4887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250" y="1306607"/>
            <a:ext cx="2323725" cy="846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>
            <a:stCxn id="238" idx="3"/>
            <a:endCxn id="250" idx="1"/>
          </p:cNvCxnSpPr>
          <p:nvPr/>
        </p:nvCxnSpPr>
        <p:spPr>
          <a:xfrm flipH="1" rot="10800000">
            <a:off x="2366875" y="1730050"/>
            <a:ext cx="469500" cy="1758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3"/>
          <p:cNvCxnSpPr>
            <a:stCxn id="248" idx="3"/>
            <a:endCxn id="253" idx="1"/>
          </p:cNvCxnSpPr>
          <p:nvPr/>
        </p:nvCxnSpPr>
        <p:spPr>
          <a:xfrm flipH="1" rot="10800000">
            <a:off x="4811749" y="3067475"/>
            <a:ext cx="733200" cy="98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950" y="1555375"/>
            <a:ext cx="3439750" cy="30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IG Deliverables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